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pos="3833">
          <p15:clr>
            <a:srgbClr val="A4A3A4"/>
          </p15:clr>
        </p15:guide>
        <p15:guide id="3" orient="horz" pos="303">
          <p15:clr>
            <a:srgbClr val="A4A3A4"/>
          </p15:clr>
        </p15:guide>
        <p15:guide id="4" pos="5465">
          <p15:clr>
            <a:srgbClr val="A4A3A4"/>
          </p15:clr>
        </p15:guide>
        <p15:guide id="5" pos="317">
          <p15:clr>
            <a:srgbClr val="A4A3A4"/>
          </p15:clr>
        </p15:guide>
        <p15:guide id="6" pos="2767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575">
          <p15:clr>
            <a:srgbClr val="A4A3A4"/>
          </p15:clr>
        </p15:guide>
        <p15:guide id="9" pos="453">
          <p15:clr>
            <a:srgbClr val="A4A3A4"/>
          </p15:clr>
        </p15:guide>
        <p15:guide id="10" orient="horz" pos="1006">
          <p15:clr>
            <a:srgbClr val="A4A3A4"/>
          </p15:clr>
        </p15:guide>
        <p15:guide id="11" pos="635">
          <p15:clr>
            <a:srgbClr val="A4A3A4"/>
          </p15:clr>
        </p15:guide>
        <p15:guide id="12" pos="2993">
          <p15:clr>
            <a:srgbClr val="A4A3A4"/>
          </p15:clr>
        </p15:guide>
        <p15:guide id="13" pos="3402">
          <p15:clr>
            <a:srgbClr val="A4A3A4"/>
          </p15:clr>
        </p15:guide>
        <p15:guide id="14" orient="horz" pos="3070">
          <p15:clr>
            <a:srgbClr val="A4A3A4"/>
          </p15:clr>
        </p15:guide>
        <p15:guide id="15" pos="1383">
          <p15:clr>
            <a:srgbClr val="A4A3A4"/>
          </p15:clr>
        </p15:guide>
        <p15:guide id="16" pos="2562">
          <p15:clr>
            <a:srgbClr val="A4A3A4"/>
          </p15:clr>
        </p15:guide>
        <p15:guide id="17" orient="horz" pos="734">
          <p15:clr>
            <a:srgbClr val="A4A3A4"/>
          </p15:clr>
        </p15:guide>
        <p15:guide id="18" orient="horz" pos="2957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3" roundtripDataSignature="AMtx7mjTJ96pqjc7HX8l01kvGjkANDO+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3833"/>
        <p:guide pos="303" orient="horz"/>
        <p:guide pos="5465"/>
        <p:guide pos="317"/>
        <p:guide pos="2767"/>
        <p:guide pos="2880"/>
        <p:guide pos="575" orient="horz"/>
        <p:guide pos="453"/>
        <p:guide pos="1006" orient="horz"/>
        <p:guide pos="635"/>
        <p:guide pos="2993"/>
        <p:guide pos="3402"/>
        <p:guide pos="3070" orient="horz"/>
        <p:guide pos="1383"/>
        <p:guide pos="2562"/>
        <p:guide pos="734" orient="horz"/>
        <p:guide pos="2957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</a:rPr>
              <a:t>DAZA, Luis. </a:t>
            </a:r>
            <a:r>
              <a:rPr i="1" lang="es-ES" sz="1600">
                <a:solidFill>
                  <a:srgbClr val="262626"/>
                </a:solidFill>
              </a:rPr>
              <a:t>Confusiones Morales ¿o solo mala intención? </a:t>
            </a:r>
            <a:r>
              <a:rPr lang="es-ES" sz="1600">
                <a:solidFill>
                  <a:srgbClr val="262626"/>
                </a:solidFill>
              </a:rPr>
              <a:t>En: https://bit.ly/3hqwD9F, 2010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REALPE, Sandra."Dilemas morales".En: Estudios Gerenciales, N° 80. Cali, 2001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REALPE, Sandra. "Dilemas morales“. En: </a:t>
            </a:r>
            <a:r>
              <a:rPr i="1"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Estudios Gerenciales, </a:t>
            </a: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N° 80. Cali, 2001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/>
              <a:t>CARRILLO, Isabel. "Discusión de dilemas morales y desarrollo progresivo del juicio moral". En: </a:t>
            </a:r>
            <a:r>
              <a:rPr i="1" lang="es-ES" sz="1600"/>
              <a:t>Comunicación, Lenguaje y Educación, </a:t>
            </a:r>
            <a:r>
              <a:rPr lang="es-ES" sz="1600"/>
              <a:t>N° 15. Madrid, 1982 </a:t>
            </a:r>
            <a:endParaRPr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/>
              <a:t>MOORE, Adam y otros. "Who Shalt Not Kill? Individual Differences in Working Memory Capacity, Executive Control, and Moral Judgment". En: Psychological Science, N° 19, 2008. </a:t>
            </a:r>
            <a:endParaRPr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En el video se proponen situaciones que permiten comprender lo que significa un dilema moral. </a:t>
            </a:r>
            <a:endParaRPr/>
          </a:p>
        </p:txBody>
      </p:sp>
      <p:sp>
        <p:nvSpPr>
          <p:cNvPr id="235" name="Google Shape;235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Ejemplo de dilema moral. </a:t>
            </a:r>
            <a:endParaRPr/>
          </a:p>
        </p:txBody>
      </p:sp>
      <p:sp>
        <p:nvSpPr>
          <p:cNvPr id="289" name="Google Shape;289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</a:pPr>
            <a:r>
              <a:rPr lang="es-ES" sz="1200">
                <a:solidFill>
                  <a:srgbClr val="262626"/>
                </a:solidFill>
              </a:rPr>
              <a:t>REMENTERÍA, Ariel. </a:t>
            </a:r>
            <a:r>
              <a:rPr i="1" lang="es-ES" sz="1200">
                <a:solidFill>
                  <a:srgbClr val="262626"/>
                </a:solidFill>
              </a:rPr>
              <a:t>Obligación moral. </a:t>
            </a:r>
            <a:r>
              <a:rPr lang="es-ES" sz="1200">
                <a:solidFill>
                  <a:srgbClr val="262626"/>
                </a:solidFill>
              </a:rPr>
              <a:t>En: https://bit.ly/33rHgjY, 2003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POSSENTI, Vittorio. La obligación moral y la percepción de los valores. En: https://bit.ly/3f3kmox. Navarra, 1997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lang="es-ES" sz="1600">
                <a:solidFill>
                  <a:srgbClr val="262626"/>
                </a:solidFill>
              </a:rPr>
              <a:t>FERRATER MORA, José. </a:t>
            </a:r>
            <a:r>
              <a:rPr i="1" lang="es-ES" sz="1600">
                <a:solidFill>
                  <a:srgbClr val="262626"/>
                </a:solidFill>
              </a:rPr>
              <a:t>Diccionario de Filosofía. </a:t>
            </a:r>
            <a:r>
              <a:rPr lang="es-ES" sz="1600">
                <a:solidFill>
                  <a:srgbClr val="262626"/>
                </a:solidFill>
              </a:rPr>
              <a:t>Buenos Aires, 1956 </a:t>
            </a:r>
            <a:endParaRPr b="1"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REALPE, Sandra. "Dilemas morales“. En: </a:t>
            </a:r>
            <a:r>
              <a:rPr b="0" i="1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Estudios Gerenciales, </a:t>
            </a: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N° 80. Cali, 2001</a:t>
            </a:r>
            <a:endParaRPr b="1"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0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-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0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0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E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  •  SESIÓN 03</a:t>
            </a:r>
            <a:endParaRPr b="0" i="0" sz="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objetos">
  <p:cSld name="2_Título y objeto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1 Imagen A">
  <p:cSld name="Subtema - 1 Imagen A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>
  <p:cSld name="Diapositiva de títul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-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3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3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E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  •  SESIÓN 03</a:t>
            </a:r>
            <a:endParaRPr b="0" i="0" sz="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/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4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4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4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ema - Video">
  <p:cSld name="Subtema - Vide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-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8"/>
          <p:cNvSpPr txBox="1"/>
          <p:nvPr/>
        </p:nvSpPr>
        <p:spPr>
          <a:xfrm>
            <a:off x="876300" y="5343295"/>
            <a:ext cx="15888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E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PROFESIONAL  •  SESIÓN 03</a:t>
            </a:r>
            <a:endParaRPr b="0" i="0" sz="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8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7.png"/><Relationship Id="rId13" Type="http://schemas.openxmlformats.org/officeDocument/2006/relationships/image" Target="../media/image2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54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55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3743325" y="-16622"/>
            <a:ext cx="5400675" cy="5731622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1"/>
          <p:cNvPicPr preferRelativeResize="0"/>
          <p:nvPr/>
        </p:nvPicPr>
        <p:blipFill rotWithShape="1">
          <a:blip r:embed="rId3">
            <a:alphaModFix/>
          </a:blip>
          <a:srcRect b="0" l="23855" r="25890" t="0"/>
          <a:stretch/>
        </p:blipFill>
        <p:spPr>
          <a:xfrm>
            <a:off x="4712080" y="636041"/>
            <a:ext cx="3728935" cy="494661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-ES" sz="900" u="none" cap="none" strike="noStrike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ÉTICA PROFESIONAL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057119" y="1187106"/>
            <a:ext cx="330754" cy="2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4126072" y="4156525"/>
            <a:ext cx="317533" cy="19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4751388" y="2625346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042066" y="2177570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"/>
          <p:cNvSpPr/>
          <p:nvPr/>
        </p:nvSpPr>
        <p:spPr>
          <a:xfrm>
            <a:off x="503239" y="2177570"/>
            <a:ext cx="3056852" cy="6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DILEMAS </a:t>
            </a:r>
            <a:r>
              <a:rPr b="1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503238" y="3264201"/>
            <a:ext cx="2820988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CC02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Conceptualización del dilema moral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CC02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 de dilemas morales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CC02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Reglas básicas para resolver dilemas morales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CC02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Esquema de resolución de </a:t>
            </a:r>
            <a:b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dilemas morales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F7CE38"/>
                </a:solidFill>
                <a:latin typeface="Calibri"/>
                <a:ea typeface="Calibri"/>
                <a:cs typeface="Calibri"/>
                <a:sym typeface="Calibri"/>
              </a:rPr>
              <a:t>SESIÓN 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56145" y="3879145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477822" y="4258564"/>
            <a:ext cx="286860" cy="1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5637719" y="1912065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194191" y="2405699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915739" y="1255034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4381205" y="1297945"/>
            <a:ext cx="771854" cy="77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4115191" y="3192712"/>
            <a:ext cx="750718" cy="50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8088068" y="2988649"/>
            <a:ext cx="688616" cy="57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7708535" y="1467667"/>
            <a:ext cx="733236" cy="58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12">
            <a:alphaModFix amt="30000"/>
          </a:blip>
          <a:srcRect b="0" l="0" r="0" t="0"/>
          <a:stretch/>
        </p:blipFill>
        <p:spPr>
          <a:xfrm>
            <a:off x="6245763" y="1131225"/>
            <a:ext cx="408478" cy="552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7048238" y="1994623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7464" y="1880236"/>
            <a:ext cx="166865" cy="17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/>
          <p:nvPr/>
        </p:nvSpPr>
        <p:spPr>
          <a:xfrm flipH="1">
            <a:off x="4757403" y="5080100"/>
            <a:ext cx="391828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boxeador estadounidense Muhammad Ali. (Crédito: history.com)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0"/>
          <p:cNvSpPr txBox="1"/>
          <p:nvPr/>
        </p:nvSpPr>
        <p:spPr>
          <a:xfrm>
            <a:off x="507302" y="916877"/>
            <a:ext cx="3885311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EJEMPLO DE CONFLICTO MORAL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Cuando a Muhammad Ali “se le conminó a enrolarse al ejército para dirigirse a la guerra </a:t>
            </a:r>
            <a:b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Vietnam, debió de decidir entre el cumplimiento ‘patriota’ y su convicción moral, se negó a incorporarse al ejército, alegando su condición de musulmán y de objetor de conciencia”.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DEL DILEMA MORAL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9287" r="0" t="0"/>
          <a:stretch/>
        </p:blipFill>
        <p:spPr>
          <a:xfrm>
            <a:off x="4751388" y="481013"/>
            <a:ext cx="3924298" cy="439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DEL DILEMA MORAL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468" y="2005816"/>
            <a:ext cx="411788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084278" y="3145654"/>
            <a:ext cx="411788" cy="3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1"/>
          <p:cNvSpPr txBox="1"/>
          <p:nvPr/>
        </p:nvSpPr>
        <p:spPr>
          <a:xfrm>
            <a:off x="1941921" y="2127881"/>
            <a:ext cx="507162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b="1" i="0" lang="es-ES" sz="2000" u="none" cap="none" strike="noStrike">
                <a:solidFill>
                  <a:srgbClr val="00B2C3"/>
                </a:solidFill>
                <a:latin typeface="Calibri"/>
                <a:ea typeface="Calibri"/>
                <a:cs typeface="Calibri"/>
                <a:sym typeface="Calibri"/>
              </a:rPr>
              <a:t>dilema moral </a:t>
            </a:r>
            <a:r>
              <a:rPr b="1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situación extrema de conflicto moral en la que nuestro agente no puede seguir un curso de acción que sea conforme con sus dos obligaciones en conflicto.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/>
        </p:nvSpPr>
        <p:spPr>
          <a:xfrm>
            <a:off x="1602314" y="1973936"/>
            <a:ext cx="5930840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00B2C3"/>
                </a:solidFill>
                <a:latin typeface="Calibri"/>
                <a:ea typeface="Calibri"/>
                <a:cs typeface="Calibri"/>
                <a:sym typeface="Calibri"/>
              </a:rPr>
              <a:t>AUTÉNTICO DILEMA MORAL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que un conflicto moral tenga el carácter de ser un auténtico dilema moral y no simplemente un aparente dilema moral, ninguna de las obligaciones en conflicto es en efecto más fuerte o logra invalidar a la otra obligación.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2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DEL DILEMA MORAL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248007"/>
            <a:ext cx="411788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642146" y="3375267"/>
            <a:ext cx="411788" cy="3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1008062" y="3169972"/>
            <a:ext cx="4392613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TIPOS DE </a:t>
            </a:r>
            <a:br>
              <a:rPr b="1" i="0" lang="es-E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DILEMAS MORALES </a:t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/>
        </p:nvSpPr>
        <p:spPr>
          <a:xfrm>
            <a:off x="508101" y="917677"/>
            <a:ext cx="3884511" cy="3370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9863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dilemas morales, como recursos de aprendizaje, son relatos sobre conflictos de valores que se emplean para que los individuos tomen decisiones en la forma de un juicio moral y examinar sus causas y consecuencias.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263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9863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 Lawrence Kohlberg, los dilemas pueden ser: hipotéticos (plantean problemas abstractos con situaciones y personajes poco definidos) y reales (se extraen de acontecimientos históricos o de aquellos originados en el contexto diario).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9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4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DILEMAS MORALES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4"/>
          <p:cNvPicPr preferRelativeResize="0"/>
          <p:nvPr/>
        </p:nvPicPr>
        <p:blipFill rotWithShape="1">
          <a:blip r:embed="rId3">
            <a:alphaModFix/>
          </a:blip>
          <a:srcRect b="6479" l="0" r="0" t="0"/>
          <a:stretch/>
        </p:blipFill>
        <p:spPr>
          <a:xfrm>
            <a:off x="4755365" y="481012"/>
            <a:ext cx="3924300" cy="439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"/>
          <p:cNvSpPr txBox="1"/>
          <p:nvPr/>
        </p:nvSpPr>
        <p:spPr>
          <a:xfrm flipH="1">
            <a:off x="4753427" y="4926211"/>
            <a:ext cx="39182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dilemas pueden ser hipotéticos y reales.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(Crédito: depositphotos.com)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pción generada automáticamente" id="181" name="Google Shape;1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8779" y="481013"/>
            <a:ext cx="3514090" cy="43926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DILEMAS MORALES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508101" y="917677"/>
            <a:ext cx="3884511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OTRA PROPUESTA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 Moore y sus colegas, hay tres tipos de dilemas: </a:t>
            </a:r>
            <a:r>
              <a:rPr b="0" i="1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morales-personales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(el propio sujeto realiza la acción aversiva, incrementando la carga emocional), </a:t>
            </a:r>
            <a:r>
              <a:rPr b="0" i="1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morales-impersonales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(la acción es indirecta, reduciendo la carga emocional), y </a:t>
            </a:r>
            <a:r>
              <a:rPr b="0" i="1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no-morales.</a:t>
            </a: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5"/>
          <p:cNvSpPr txBox="1"/>
          <p:nvPr/>
        </p:nvSpPr>
        <p:spPr>
          <a:xfrm flipH="1">
            <a:off x="4958779" y="5080100"/>
            <a:ext cx="371293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xenofobia del siglo XXI. (Crédito: @edoilustrado)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DILEMAS MORALES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684213" y="1597025"/>
            <a:ext cx="2185448" cy="381986"/>
          </a:xfrm>
          <a:prstGeom prst="roundRect">
            <a:avLst>
              <a:gd fmla="val 33331" name="adj"/>
            </a:avLst>
          </a:prstGeom>
          <a:solidFill>
            <a:srgbClr val="00B2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KOHLBERG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684213" y="2043630"/>
            <a:ext cx="2185448" cy="1361051"/>
          </a:xfrm>
          <a:prstGeom prst="roundRect">
            <a:avLst>
              <a:gd fmla="val 7927" name="adj"/>
            </a:avLst>
          </a:prstGeom>
          <a:solidFill>
            <a:srgbClr val="D1EFF5"/>
          </a:solidFill>
          <a:ln>
            <a:noFill/>
          </a:ln>
        </p:spPr>
        <p:txBody>
          <a:bodyPr anchorCtr="0" anchor="t" bIns="45700" lIns="144000" spcFirstLastPara="1" rIns="91425" wrap="square" tIns="36000">
            <a:noAutofit/>
          </a:bodyPr>
          <a:lstStyle/>
          <a:p>
            <a:pPr indent="-179388" lvl="0" marL="17938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2C3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Hipotéticos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2C3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3067185" y="1597025"/>
            <a:ext cx="2185448" cy="381986"/>
          </a:xfrm>
          <a:prstGeom prst="roundRect">
            <a:avLst>
              <a:gd fmla="val 33331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MOORE Y OTROS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3067185" y="2043630"/>
            <a:ext cx="2185448" cy="1361051"/>
          </a:xfrm>
          <a:prstGeom prst="roundRect">
            <a:avLst>
              <a:gd fmla="val 8164" name="adj"/>
            </a:avLst>
          </a:prstGeom>
          <a:solidFill>
            <a:srgbClr val="FCC8C4"/>
          </a:solidFill>
          <a:ln>
            <a:noFill/>
          </a:ln>
        </p:spPr>
        <p:txBody>
          <a:bodyPr anchorCtr="0" anchor="t" bIns="45700" lIns="144000" spcFirstLastPara="1" rIns="91425" wrap="square" tIns="36000">
            <a:noAutofit/>
          </a:bodyPr>
          <a:lstStyle/>
          <a:p>
            <a:pPr indent="-184150" lvl="0" marL="184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84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Impersonales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84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500"/>
              <a:buFont typeface="Arial"/>
              <a:buChar char="•"/>
            </a:pPr>
            <a:r>
              <a:rPr b="0" i="0" lang="es-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morales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16"/>
          <p:cNvCxnSpPr/>
          <p:nvPr/>
        </p:nvCxnSpPr>
        <p:spPr>
          <a:xfrm rot="10800000">
            <a:off x="503238" y="4007796"/>
            <a:ext cx="817245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6" name="Google Shape;1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2633" y="1437667"/>
            <a:ext cx="3466774" cy="343595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6"/>
          <p:cNvSpPr/>
          <p:nvPr/>
        </p:nvSpPr>
        <p:spPr>
          <a:xfrm>
            <a:off x="507880" y="5080100"/>
            <a:ext cx="356393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CARRIILLO/MOORE y otros.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/>
          <p:nvPr/>
        </p:nvSpPr>
        <p:spPr>
          <a:xfrm>
            <a:off x="508492" y="918068"/>
            <a:ext cx="54639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7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CINCO DE LOS DILEMAS MORALES MÁS TÍPICOS DE </a:t>
            </a:r>
            <a:r>
              <a:rPr b="1" i="0" lang="es-ES" sz="1600" u="none" cap="none" strike="noStrike">
                <a:solidFill>
                  <a:srgbClr val="00B2C3"/>
                </a:solidFill>
                <a:latin typeface="Calibri"/>
                <a:ea typeface="Calibri"/>
                <a:cs typeface="Calibri"/>
                <a:sym typeface="Calibri"/>
              </a:rPr>
              <a:t>KOHLBERG</a:t>
            </a:r>
            <a:endParaRPr b="0" i="0" sz="1100" u="none" cap="none" strike="noStrike">
              <a:solidFill>
                <a:srgbClr val="00B2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 DE DILEMAS MORALES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1317474" y="1503899"/>
            <a:ext cx="3069696" cy="208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dilema de los meses perdidos.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548441" y="1423236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i="0" sz="2400" u="none" cap="none" strike="noStrike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17"/>
          <p:cNvCxnSpPr>
            <a:endCxn id="208" idx="0"/>
          </p:cNvCxnSpPr>
          <p:nvPr/>
        </p:nvCxnSpPr>
        <p:spPr>
          <a:xfrm>
            <a:off x="1104466" y="1549065"/>
            <a:ext cx="0" cy="16722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9" name="Google Shape;209;p17"/>
          <p:cNvGrpSpPr/>
          <p:nvPr/>
        </p:nvGrpSpPr>
        <p:grpSpPr>
          <a:xfrm>
            <a:off x="1034070" y="1537773"/>
            <a:ext cx="140792" cy="140258"/>
            <a:chOff x="3427964" y="2244682"/>
            <a:chExt cx="225891" cy="225034"/>
          </a:xfrm>
        </p:grpSpPr>
        <p:sp>
          <p:nvSpPr>
            <p:cNvPr id="210" name="Google Shape;210;p1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17"/>
          <p:cNvSpPr/>
          <p:nvPr/>
        </p:nvSpPr>
        <p:spPr>
          <a:xfrm>
            <a:off x="1317474" y="1924172"/>
            <a:ext cx="3069696" cy="208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dilema de los prisioneros.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548441" y="1843509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i="0" sz="2400" u="none" cap="none" strike="noStrike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17"/>
          <p:cNvGrpSpPr/>
          <p:nvPr/>
        </p:nvGrpSpPr>
        <p:grpSpPr>
          <a:xfrm>
            <a:off x="1034070" y="1958046"/>
            <a:ext cx="140792" cy="140258"/>
            <a:chOff x="3427964" y="2244682"/>
            <a:chExt cx="225891" cy="225034"/>
          </a:xfrm>
        </p:grpSpPr>
        <p:sp>
          <p:nvSpPr>
            <p:cNvPr id="215" name="Google Shape;215;p1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17"/>
          <p:cNvSpPr/>
          <p:nvPr/>
        </p:nvSpPr>
        <p:spPr>
          <a:xfrm>
            <a:off x="1317474" y="2344445"/>
            <a:ext cx="3069696" cy="208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dilema de Carolina.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7"/>
          <p:cNvSpPr/>
          <p:nvPr/>
        </p:nvSpPr>
        <p:spPr>
          <a:xfrm>
            <a:off x="548441" y="2263782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i="0" sz="2400" u="none" cap="none" strike="noStrike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17"/>
          <p:cNvGrpSpPr/>
          <p:nvPr/>
        </p:nvGrpSpPr>
        <p:grpSpPr>
          <a:xfrm>
            <a:off x="1034070" y="2378319"/>
            <a:ext cx="140792" cy="140258"/>
            <a:chOff x="3427964" y="2244682"/>
            <a:chExt cx="225891" cy="225034"/>
          </a:xfrm>
        </p:grpSpPr>
        <p:sp>
          <p:nvSpPr>
            <p:cNvPr id="220" name="Google Shape;220;p1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17"/>
          <p:cNvSpPr/>
          <p:nvPr/>
        </p:nvSpPr>
        <p:spPr>
          <a:xfrm>
            <a:off x="1317474" y="2765918"/>
            <a:ext cx="3069696" cy="208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dilema del polvo de ángel.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548441" y="2685255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i="0" sz="2400" u="none" cap="none" strike="noStrike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17"/>
          <p:cNvGrpSpPr/>
          <p:nvPr/>
        </p:nvGrpSpPr>
        <p:grpSpPr>
          <a:xfrm>
            <a:off x="1034070" y="2799792"/>
            <a:ext cx="140792" cy="140258"/>
            <a:chOff x="3427964" y="2244682"/>
            <a:chExt cx="225891" cy="225034"/>
          </a:xfrm>
        </p:grpSpPr>
        <p:sp>
          <p:nvSpPr>
            <p:cNvPr id="225" name="Google Shape;225;p1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17"/>
          <p:cNvSpPr/>
          <p:nvPr/>
        </p:nvSpPr>
        <p:spPr>
          <a:xfrm>
            <a:off x="1317474" y="3187391"/>
            <a:ext cx="3069696" cy="208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dilema de Enrique.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7"/>
          <p:cNvSpPr/>
          <p:nvPr/>
        </p:nvSpPr>
        <p:spPr>
          <a:xfrm>
            <a:off x="548441" y="3106728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i="0" sz="2400" u="none" cap="none" strike="noStrike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034070" y="3221265"/>
            <a:ext cx="140792" cy="140258"/>
            <a:chOff x="3427964" y="2244682"/>
            <a:chExt cx="225891" cy="225034"/>
          </a:xfrm>
        </p:grpSpPr>
        <p:sp>
          <p:nvSpPr>
            <p:cNvPr id="208" name="Google Shape;208;p17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8240" y="1423236"/>
            <a:ext cx="3707448" cy="3812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8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4">
            <a:alphaModFix/>
          </a:blip>
          <a:srcRect b="8920" l="0" r="0" t="6529"/>
          <a:stretch/>
        </p:blipFill>
        <p:spPr>
          <a:xfrm>
            <a:off x="1631578" y="1109790"/>
            <a:ext cx="5875385" cy="2794244"/>
          </a:xfrm>
          <a:prstGeom prst="roundRect">
            <a:avLst>
              <a:gd fmla="val 13592" name="adj"/>
            </a:avLst>
          </a:prstGeom>
          <a:noFill/>
          <a:ln>
            <a:noFill/>
          </a:ln>
        </p:spPr>
      </p:pic>
      <p:sp>
        <p:nvSpPr>
          <p:cNvPr id="239" name="Google Shape;239;p18"/>
          <p:cNvSpPr txBox="1"/>
          <p:nvPr/>
        </p:nvSpPr>
        <p:spPr>
          <a:xfrm>
            <a:off x="1499337" y="4371232"/>
            <a:ext cx="6001491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SEIS DILEMAS MORALES QUE TE PONDRÁN EN APRIETOS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22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https://www.youtube.com/watch?v=qLnxlfXa-lg </a:t>
            </a:r>
            <a:endParaRPr b="0" i="0" sz="10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i="0" sz="1600" u="none" cap="none" strike="noStrike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18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42" name="Google Shape;242;p18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3" name="Google Shape;243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" name="Google Shape;24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1008061" y="3169972"/>
            <a:ext cx="5845125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REGLAS BÁSICAS PARA </a:t>
            </a:r>
            <a:r>
              <a:rPr b="1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RESOLVER DILEMAS MORALES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s-ES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s-ES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REGLAS BÁSICAS PARA RESOLVER DILEMAS MORALES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0"/>
          <p:cNvSpPr/>
          <p:nvPr/>
        </p:nvSpPr>
        <p:spPr>
          <a:xfrm>
            <a:off x="1317474" y="1168184"/>
            <a:ext cx="491833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 que leer detenidamente el relato, es decir, el dilema que se nos presenta.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548441" y="1129476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FF7828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i="0" sz="2400" u="none" cap="none" strike="noStrike">
              <a:solidFill>
                <a:srgbClr val="FF7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20"/>
          <p:cNvCxnSpPr>
            <a:stCxn id="262" idx="4"/>
            <a:endCxn id="263" idx="0"/>
          </p:cNvCxnSpPr>
          <p:nvPr/>
        </p:nvCxnSpPr>
        <p:spPr>
          <a:xfrm>
            <a:off x="1104466" y="1363045"/>
            <a:ext cx="0" cy="3013200"/>
          </a:xfrm>
          <a:prstGeom prst="straightConnector1">
            <a:avLst/>
          </a:prstGeom>
          <a:noFill/>
          <a:ln cap="flat" cmpd="sng" w="12700">
            <a:solidFill>
              <a:srgbClr val="FF782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4" name="Google Shape;264;p20"/>
          <p:cNvGrpSpPr/>
          <p:nvPr/>
        </p:nvGrpSpPr>
        <p:grpSpPr>
          <a:xfrm>
            <a:off x="1034070" y="1222787"/>
            <a:ext cx="140792" cy="140258"/>
            <a:chOff x="3427964" y="2244682"/>
            <a:chExt cx="225891" cy="225034"/>
          </a:xfrm>
        </p:grpSpPr>
        <p:sp>
          <p:nvSpPr>
            <p:cNvPr id="262" name="Google Shape;262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FF78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F7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20"/>
          <p:cNvSpPr/>
          <p:nvPr/>
        </p:nvSpPr>
        <p:spPr>
          <a:xfrm>
            <a:off x="1317474" y="1830889"/>
            <a:ext cx="491833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 que descubrir quién tiene el dilema, describir en qué consiste y plantear el dilema en forma de pregunta.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548441" y="1795741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FF7828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i="0" sz="2400" u="none" cap="none" strike="noStrike">
              <a:solidFill>
                <a:srgbClr val="FF7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0"/>
          <p:cNvGrpSpPr/>
          <p:nvPr/>
        </p:nvGrpSpPr>
        <p:grpSpPr>
          <a:xfrm>
            <a:off x="1034070" y="1884286"/>
            <a:ext cx="140792" cy="140258"/>
            <a:chOff x="3427964" y="2244682"/>
            <a:chExt cx="225891" cy="225034"/>
          </a:xfrm>
        </p:grpSpPr>
        <p:sp>
          <p:nvSpPr>
            <p:cNvPr id="269" name="Google Shape;269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FF78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F7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20"/>
          <p:cNvSpPr/>
          <p:nvPr/>
        </p:nvSpPr>
        <p:spPr>
          <a:xfrm>
            <a:off x="1330068" y="2493594"/>
            <a:ext cx="491833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Identificamos sistemáticamente cada una de las opciones que existen para resolver el dilema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548441" y="2455622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FF7828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i="0" sz="2400" u="none" cap="none" strike="noStrike">
              <a:solidFill>
                <a:srgbClr val="FF7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p20"/>
          <p:cNvGrpSpPr/>
          <p:nvPr/>
        </p:nvGrpSpPr>
        <p:grpSpPr>
          <a:xfrm>
            <a:off x="1034070" y="2550551"/>
            <a:ext cx="140792" cy="140258"/>
            <a:chOff x="3427964" y="2244682"/>
            <a:chExt cx="225891" cy="225034"/>
          </a:xfrm>
        </p:grpSpPr>
        <p:sp>
          <p:nvSpPr>
            <p:cNvPr id="274" name="Google Shape;274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FF78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F7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20"/>
          <p:cNvSpPr/>
          <p:nvPr/>
        </p:nvSpPr>
        <p:spPr>
          <a:xfrm>
            <a:off x="1330068" y="3156419"/>
            <a:ext cx="491833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Debemos dar nuestra  preferencia por alguna de las opciones y explicar las razones por las que proponemos esta solución. Debemos identificar los valores involucrados y que originan una posible duda por alguna opción. 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1330068" y="4311686"/>
            <a:ext cx="491833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Finalmente, deben redactar o exponer la solución al dilema refutando las posibles razones para adoptar otra solución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548441" y="3114225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FF7828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i="0" sz="2400" u="none" cap="none" strike="noStrike">
              <a:solidFill>
                <a:srgbClr val="FF7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79;p20"/>
          <p:cNvGrpSpPr/>
          <p:nvPr/>
        </p:nvGrpSpPr>
        <p:grpSpPr>
          <a:xfrm>
            <a:off x="1034070" y="3221418"/>
            <a:ext cx="140792" cy="140258"/>
            <a:chOff x="3427964" y="2244682"/>
            <a:chExt cx="225891" cy="225034"/>
          </a:xfrm>
        </p:grpSpPr>
        <p:sp>
          <p:nvSpPr>
            <p:cNvPr id="280" name="Google Shape;280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FF78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F7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20"/>
          <p:cNvSpPr/>
          <p:nvPr/>
        </p:nvSpPr>
        <p:spPr>
          <a:xfrm>
            <a:off x="548441" y="4261617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FF7828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i="0" sz="2400" u="none" cap="none" strike="noStrike">
              <a:solidFill>
                <a:srgbClr val="FF7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20"/>
          <p:cNvGrpSpPr/>
          <p:nvPr/>
        </p:nvGrpSpPr>
        <p:grpSpPr>
          <a:xfrm>
            <a:off x="1034070" y="4376154"/>
            <a:ext cx="140792" cy="140258"/>
            <a:chOff x="3427964" y="2244682"/>
            <a:chExt cx="225891" cy="225034"/>
          </a:xfrm>
        </p:grpSpPr>
        <p:sp>
          <p:nvSpPr>
            <p:cNvPr id="263" name="Google Shape;263;p20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FF78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FF78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5" name="Google Shape;2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1105" y="1222787"/>
            <a:ext cx="1403066" cy="380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1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70639" y="827620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 rotWithShape="1">
          <a:blip r:embed="rId4">
            <a:alphaModFix/>
          </a:blip>
          <a:srcRect b="14149" l="0" r="0" t="0"/>
          <a:stretch/>
        </p:blipFill>
        <p:spPr>
          <a:xfrm>
            <a:off x="1631579" y="1069779"/>
            <a:ext cx="5869250" cy="2834255"/>
          </a:xfrm>
          <a:prstGeom prst="roundRect">
            <a:avLst>
              <a:gd fmla="val 12252" name="adj"/>
            </a:avLst>
          </a:prstGeom>
          <a:noFill/>
          <a:ln>
            <a:noFill/>
          </a:ln>
        </p:spPr>
      </p:pic>
      <p:sp>
        <p:nvSpPr>
          <p:cNvPr id="293" name="Google Shape;293;p21"/>
          <p:cNvSpPr txBox="1"/>
          <p:nvPr/>
        </p:nvSpPr>
        <p:spPr>
          <a:xfrm>
            <a:off x="1499337" y="4371232"/>
            <a:ext cx="6001491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¿ARRIESGARÍAS UNA VIDA PARA SALVAR 5?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5425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https://www.youtube.com/watch?v=9L3KA79mHQs  </a:t>
            </a:r>
            <a:endParaRPr b="0" i="0" sz="10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i="0" sz="1600" u="none" cap="none" strike="noStrike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21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96" name="Google Shape;296;p21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7" name="Google Shape;297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22"/>
          <p:cNvGrpSpPr/>
          <p:nvPr/>
        </p:nvGrpSpPr>
        <p:grpSpPr>
          <a:xfrm>
            <a:off x="2506315" y="2194222"/>
            <a:ext cx="4581728" cy="827959"/>
            <a:chOff x="2403187" y="2211377"/>
            <a:chExt cx="4581728" cy="827959"/>
          </a:xfrm>
        </p:grpSpPr>
        <p:sp>
          <p:nvSpPr>
            <p:cNvPr id="305" name="Google Shape;305;p22"/>
            <p:cNvSpPr txBox="1"/>
            <p:nvPr/>
          </p:nvSpPr>
          <p:spPr>
            <a:xfrm>
              <a:off x="2403187" y="2540738"/>
              <a:ext cx="4581728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s-E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6" name="Google Shape;306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" name="Google Shape;3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1279545" y="912813"/>
            <a:ext cx="5185802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dilema moral es una situación extrema de conflicto moral en la que nuestro agente no puede seguir un curso de acción que sea conforme con sus dos obligaciones en conflicto.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Kohlberg existen dos tipos de dilemas morales: hipotéticos y reales.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reglas básicas para resolver dilemas morales son cinco: leer el relato; descubrir quién tiene el dilema, describir en qué consiste y plantear el dilema en forma de pregunta; explorar las diferentes opciones; dar nuestra opinión personal y explicarla; dar una reflexión crítica y decidir qué vamos a hacer.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esquema de Kohlberg tiene tres niveles, cada uno dividido en dos etapas: preconvencional (orientación a la obediencia y el castigo; orientación ingenuamente egoísta), convencional (orientación del “buen chico” y la “buena chica”; orientación por la autoridad y el mantenimiento del orden social) y posconvencional (orientación por el contrato legal; orientación por la conciencia o por principios).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477278"/>
            <a:ext cx="114137" cy="11754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2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748584"/>
            <a:ext cx="114137" cy="11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811627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2519363" y="2540738"/>
            <a:ext cx="4581728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279008" y="917823"/>
            <a:ext cx="5670432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Rementería, Ariel. Obligación moral. En: https://bit.ly/33rHgjY, 2003.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Possenti, Vittorio. La obligación moral y la percepción de los valores. </a:t>
            </a:r>
            <a:b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En: https://bit.ly/3f3kmox. Navarra, 1997.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Ferrater Mora, José. Diccionario de Filosofía. Buenos Aires, 1956.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Realpe, Sandra, "Dilemas morales". En: Estudios Gerenciales, N° 80. Cali, 2001.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Daza, Luis. Confusiones Morales ¿o solo mala intención? En: https://bit.ly/3hqwD9F, 2010.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Carrillo, Isabel. "Discusión de dilemas morales y desarrollo progresivo del juicio moral". En: Comunicación, Lenguaje y Educación, N° 15. Madrid, 1982.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Moore, Adam y otros. "Who Shalt Not Kill? Individual Differences in Working Memory Capacity, Executive Control, and Moral Judgment". En: Psychological Science, N° 19, 2008.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39567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5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5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035689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472249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895310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4175245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3523148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6"/>
          <p:cNvSpPr txBox="1"/>
          <p:nvPr/>
        </p:nvSpPr>
        <p:spPr>
          <a:xfrm>
            <a:off x="1279008" y="917823"/>
            <a:ext cx="5433764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Ahumada Cristi, Miguel Antonio. Adaptación del método de Paulo Freire para la formación de adolescentes: Una propuesta para la Educación Moral. Barcelona, 2015.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Kohlberg, Lawrence. “Moral stages and moralization: The cognitive developmental approach”. En: Moral development and behavior: Theory, research and social issues. Nueva York, 1976.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Modzelewski, Helena. El test de Kohlberg.</a:t>
            </a:r>
            <a:r>
              <a:rPr b="0" i="1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En: https://bit.ly/33w5BFm. </a:t>
            </a:r>
            <a:endParaRPr b="0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6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26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6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83223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2680164"/>
            <a:ext cx="103867" cy="1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1282298" y="918372"/>
            <a:ext cx="552172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Durante esta sesión: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Aprenderás</a:t>
            </a:r>
            <a:r>
              <a:rPr b="0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el concepto de </a:t>
            </a: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dilema moral.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3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Conocerás</a:t>
            </a:r>
            <a:r>
              <a:rPr b="0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tipos de dilemas morales.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3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Identificarás</a:t>
            </a:r>
            <a:r>
              <a:rPr b="0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reglas básicas para resolver dilemas morales.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3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342"/>
              </a:buClr>
              <a:buSzPts val="14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Sabrás</a:t>
            </a:r>
            <a:r>
              <a:rPr b="0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cómo funciona un </a:t>
            </a:r>
            <a:r>
              <a:rPr b="1" i="0" lang="es-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esquema de resolución de dilemas morales.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954885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1008062" y="3169972"/>
            <a:ext cx="4392613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CONCEPTUALIZACIÓN</a:t>
            </a:r>
            <a:r>
              <a:rPr b="1" i="0" lang="es-E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DILEMA MORAL</a:t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684213" y="1597024"/>
            <a:ext cx="4328851" cy="22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00B2C3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PASO A PASO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00B2C3"/>
                </a:solidFill>
                <a:latin typeface="Calibri"/>
                <a:ea typeface="Calibri"/>
                <a:cs typeface="Calibri"/>
                <a:sym typeface="Calibri"/>
              </a:rPr>
              <a:t>Para entender qué es un dilema moral, primero vamos a revisar los conceptos de obligación moral y de conflicto moral. Así, paso a paso, veremos cómo surge </a:t>
            </a:r>
            <a:br>
              <a:rPr b="1" i="0" lang="es-ES" sz="2000" u="none" cap="none" strike="noStrike">
                <a:solidFill>
                  <a:srgbClr val="00B2C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s-ES" sz="2000" u="none" cap="none" strike="noStrike">
                <a:solidFill>
                  <a:srgbClr val="00B2C3"/>
                </a:solidFill>
                <a:latin typeface="Calibri"/>
                <a:ea typeface="Calibri"/>
                <a:cs typeface="Calibri"/>
                <a:sym typeface="Calibri"/>
              </a:rPr>
              <a:t>el auténtico dilema moral.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332413" y="1422655"/>
            <a:ext cx="3343275" cy="381133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DEL DILEMA MORAL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4751388" y="481014"/>
            <a:ext cx="3924300" cy="1959406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509429" y="918160"/>
            <a:ext cx="3887248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6350" lvl="0" marL="47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A PASO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obligación moral, “la acción moral puede ser vista como una conducta obligada y como un acto de deber, en donde el agente o sujeto moral se encuentra obligado a comportarse, sea en forma positiva o negativa, con relación a una norma, regla o principio de acción”.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/>
          <p:cNvSpPr txBox="1"/>
          <p:nvPr/>
        </p:nvSpPr>
        <p:spPr>
          <a:xfrm flipH="1">
            <a:off x="4757443" y="4925847"/>
            <a:ext cx="26811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¿Golpear a alguien está siempre mal? (Crédito: www.koreaherald.com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DEL DILEMA MORAL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2272397"/>
            <a:ext cx="3924300" cy="2601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DEL DILEMA MORAL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517940" y="2144025"/>
            <a:ext cx="8157748" cy="3089964"/>
          </a:xfrm>
          <a:prstGeom prst="roundRect">
            <a:avLst>
              <a:gd fmla="val 598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1621411" y="2773315"/>
            <a:ext cx="6281550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OBLIGACIÓN MORAL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acuerdo a Vittorio Possenti, la obligación moral “implica que (…) los valores adelantan la pretensión de imponerse al espíritu humano, apelando y casi vinculando la libertad de la persona”. Así, descansa en los valores por encima del deseo como fin último.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40" y="1165225"/>
            <a:ext cx="998927" cy="168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/>
        </p:nvSpPr>
        <p:spPr>
          <a:xfrm>
            <a:off x="507302" y="916877"/>
            <a:ext cx="805223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OBLIGACIÓN MORAL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Ferrater Mora, “se plantean con respecto a la obligación moral problemas muy semejantes a los que se plantean con respecto al deber, y especialmente dos problemas: el del fundamento de la obligación, y el del conocimiento (y consiguiente aceptación) de la obligación”.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DEL DILEMA MORAL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/>
        </p:nvSpPr>
        <p:spPr>
          <a:xfrm flipH="1">
            <a:off x="4757403" y="4927769"/>
            <a:ext cx="39182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conflicto moral es verse confrontado con dos obligaciones morales.. (Crédito: internet)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"/>
          <p:cNvSpPr txBox="1"/>
          <p:nvPr/>
        </p:nvSpPr>
        <p:spPr>
          <a:xfrm>
            <a:off x="507302" y="916877"/>
            <a:ext cx="388531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CONFLICTO MORAL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otro lado, para Sandra Realpe, “un conflicto moral es una situación en la que un agente se ve confrontado con dos obligaciones morales que le instan a actuar”.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503238" y="377440"/>
            <a:ext cx="41760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E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ES" sz="10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CONCEPTUALIZACIÓN DEL DILEMA MORAL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4"/>
            <a:ext cx="3924300" cy="439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BD1B9392-25CC-4BA5-BE59-06025481572C</vt:lpwstr>
  </property>
  <property fmtid="{D5CDD505-2E9C-101B-9397-08002B2CF9AE}" pid="3" name="ArticulatePath">
    <vt:lpwstr>30107-S03-PPT</vt:lpwstr>
  </property>
</Properties>
</file>